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61" y="6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04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9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8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311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17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7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313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256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05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4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92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4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98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5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62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52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4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4D8A01-99B3-4408-A352-CA5A18D7FF7E}" type="datetimeFigureOut">
              <a:rPr lang="es-ES" smtClean="0"/>
              <a:t>14/11/2024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586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1767FF4-AFBA-AA00-19B3-F0791173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6858000" cy="6858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F5A29EF-F006-D6E1-0C29-125F5B367125}"/>
              </a:ext>
            </a:extLst>
          </p:cNvPr>
          <p:cNvSpPr/>
          <p:nvPr/>
        </p:nvSpPr>
        <p:spPr>
          <a:xfrm>
            <a:off x="5064360" y="4134654"/>
            <a:ext cx="69076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Empresa personal</a:t>
            </a:r>
          </a:p>
          <a:p>
            <a:pPr algn="ctr"/>
            <a:endParaRPr lang="es-ES" sz="5400" b="1" i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pPr algn="ctr"/>
            <a:r>
              <a:rPr lang="es-ES" sz="54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54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5CA930C-4081-AD3F-56A5-DB914D8ADA87}"/>
              </a:ext>
            </a:extLst>
          </p:cNvPr>
          <p:cNvSpPr/>
          <p:nvPr/>
        </p:nvSpPr>
        <p:spPr>
          <a:xfrm>
            <a:off x="-8988358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2E89C4B-BBF1-B3C8-1860-B5A8B90149FF}"/>
              </a:ext>
            </a:extLst>
          </p:cNvPr>
          <p:cNvSpPr/>
          <p:nvPr/>
        </p:nvSpPr>
        <p:spPr>
          <a:xfrm>
            <a:off x="-898835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3FB55EE-8C12-D160-6BA8-D0DC9010842C}"/>
              </a:ext>
            </a:extLst>
          </p:cNvPr>
          <p:cNvSpPr/>
          <p:nvPr/>
        </p:nvSpPr>
        <p:spPr>
          <a:xfrm>
            <a:off x="-8988357" y="487123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121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FEA61-7AB3-B7C4-6CB7-E0834052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71ECA61-9B17-BEE6-73B6-2EDDCC4A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49E295-89B6-A23B-A6C7-5EDA12B2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193570-8FD5-1ABD-DD35-80BC432293B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321869" y="4345564"/>
            <a:ext cx="2940050" cy="659189"/>
          </a:xfrm>
        </p:spPr>
        <p:txBody>
          <a:bodyPr>
            <a:normAutofit fontScale="92500"/>
          </a:bodyPr>
          <a:lstStyle/>
          <a:p>
            <a:r>
              <a:rPr lang="es-ES" dirty="0">
                <a:latin typeface="Algerian" panose="04020705040A02060702" pitchFamily="82" charset="0"/>
              </a:rPr>
              <a:t>Tanto sedes como clientes están ubicados en localidades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6C4A0E1-4670-1F55-9C1E-941548C21DD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32430" y="4043806"/>
            <a:ext cx="2935997" cy="659189"/>
          </a:xfrm>
        </p:spPr>
        <p:txBody>
          <a:bodyPr>
            <a:normAutofit/>
          </a:bodyPr>
          <a:lstStyle/>
          <a:p>
            <a:r>
              <a:rPr lang="es-ES" dirty="0">
                <a:latin typeface="Algerian" panose="04020705040A02060702" pitchFamily="82" charset="0"/>
              </a:rPr>
              <a:t>Todas las localidades pertenecen a una provincia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6775AF4F-1B8A-BB2A-C0FC-1773F8BD881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1321869" y="2313552"/>
            <a:ext cx="2484853" cy="1838813"/>
          </a:xfrm>
          <a:prstGeom prst="roundRect">
            <a:avLst>
              <a:gd name="adj" fmla="val 465"/>
            </a:avLst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E3EC4A8-2BDF-F8EE-9B2A-C3FFE5286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430" y="2201474"/>
            <a:ext cx="2705700" cy="170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4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76FC2BA-D38B-32F8-516D-064730FF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02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938D-9B80-FD58-00A9-DEE5BBB2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351FFD5-DC1D-6188-63D4-C6A4BFCFEB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F2412B4-E17F-3924-F2C6-91C17B128B5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E6CBC6-B73C-1FDB-DD50-9B8095AB4DDB}"/>
              </a:ext>
            </a:extLst>
          </p:cNvPr>
          <p:cNvSpPr/>
          <p:nvPr/>
        </p:nvSpPr>
        <p:spPr>
          <a:xfrm>
            <a:off x="0" y="522579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2BDC660-95C3-D268-5C69-158C3F09BDA0}"/>
              </a:ext>
            </a:extLst>
          </p:cNvPr>
          <p:cNvSpPr/>
          <p:nvPr/>
        </p:nvSpPr>
        <p:spPr>
          <a:xfrm>
            <a:off x="-898835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485E4A4-B619-1BF3-7643-8AEB678CEF9E}"/>
              </a:ext>
            </a:extLst>
          </p:cNvPr>
          <p:cNvSpPr/>
          <p:nvPr/>
        </p:nvSpPr>
        <p:spPr>
          <a:xfrm>
            <a:off x="-8988357" y="487123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30D8D9A-5A60-19FA-1CD3-4B47CF32E49E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588670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73A4-C10E-D5C2-3FB4-081D23EC6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714D434-45D6-6D00-747A-690C5099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222F148-1304-BD42-7D97-EC555C24A96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767223F-2124-8563-9747-FBB05B187A7F}"/>
              </a:ext>
            </a:extLst>
          </p:cNvPr>
          <p:cNvSpPr/>
          <p:nvPr/>
        </p:nvSpPr>
        <p:spPr>
          <a:xfrm>
            <a:off x="0" y="-143969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BBA20C0-A714-9F58-9DDB-7D12BCC63AC1}"/>
              </a:ext>
            </a:extLst>
          </p:cNvPr>
          <p:cNvSpPr/>
          <p:nvPr/>
        </p:nvSpPr>
        <p:spPr>
          <a:xfrm>
            <a:off x="180670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se crean muchas relaciones 1:n, lo que a la larga supone más trabajo al pasarlo al modelo relacional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Existen varios casos en los que una sola entidad se relaciona con varias con cardinalidades de 1:n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5184A0B-EC03-935C-F1FD-768C822E5C1E}"/>
              </a:ext>
            </a:extLst>
          </p:cNvPr>
          <p:cNvSpPr/>
          <p:nvPr/>
        </p:nvSpPr>
        <p:spPr>
          <a:xfrm>
            <a:off x="1601821" y="6858000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Muchas de las relaciones tienen atributos propios que no se tuvieron en cuenta al hacer el diseño del diagrama o no tenerlas en cuenta como entidades débiles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Luego eso genera un mayor número de tablas intermedias al pasarlo al modelo relacional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CAE0AD-C68F-9D3C-3FBD-9ADB3C77FB48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164002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06720-B4CB-C65D-E27C-314470C9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2ADA4BD8-4633-9970-8348-B1EF6FBA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4B6F7A5-18E7-411A-3DEB-D86AB7DAD86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B21D1AF-7E6C-A68D-BFC0-6E1FECEB85FC}"/>
              </a:ext>
            </a:extLst>
          </p:cNvPr>
          <p:cNvSpPr/>
          <p:nvPr/>
        </p:nvSpPr>
        <p:spPr>
          <a:xfrm>
            <a:off x="0" y="-143969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3DABB9F-DD21-F5A7-E4F7-EE50727DD1CE}"/>
              </a:ext>
            </a:extLst>
          </p:cNvPr>
          <p:cNvSpPr/>
          <p:nvPr/>
        </p:nvSpPr>
        <p:spPr>
          <a:xfrm>
            <a:off x="12192000" y="2831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se crean muchas relaciones 1:n, lo que a la larga supone más trabajo al pasarlo al modelo relacional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Existen varios casos en los que una sola entidad se relaciona con varias con cardinalidades de 1:n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293F565-8F8F-5829-B5E1-F45013036133}"/>
              </a:ext>
            </a:extLst>
          </p:cNvPr>
          <p:cNvSpPr/>
          <p:nvPr/>
        </p:nvSpPr>
        <p:spPr>
          <a:xfrm>
            <a:off x="1708501" y="4833531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Muchas de las relaciones tienen atributos propios que no se tuvieron en cuenta al hacer el diseño del diagrama o no tenerlas en cuenta como entidades débiles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Luego eso genera un mayor número de tablas intermedias al pasarlo al modelo relacional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899CAF-065B-6AEF-76D9-C57F2FFA627B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2032133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6C384-E482-7250-EF31-AB629EF6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Sedes/empleados/</a:t>
            </a:r>
            <a:r>
              <a:rPr lang="es-ES" sz="2000" dirty="0" err="1">
                <a:latin typeface="Algerian" panose="04020705040A02060702" pitchFamily="82" charset="0"/>
              </a:rPr>
              <a:t>dpto</a:t>
            </a:r>
            <a:endParaRPr lang="es-ES" sz="2000" dirty="0">
              <a:latin typeface="Algerian" panose="04020705040A02060702" pitchFamily="82" charset="0"/>
            </a:endParaRPr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ADEB4FF4-B407-1A13-A2DE-DD24A0E3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50C93-32F1-70D6-2B32-2409073BD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Para resolver esta relación incluí las claves primarias de sedes y departamentos como claves foráneas en empleados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CE2F383-4FC5-2F8D-DCD4-65223A2AD6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4E41AE2-40FE-9A03-563E-A6F2CB9115FE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3F251F-0A1E-0397-9091-03237C53FEC8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2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4873-BE2F-C4EE-B51D-A1E93213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05E56-077E-F434-C38F-DFEF2EDB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Sedes/clientes/localidad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D5AB8D0-4BD3-DD23-64D3-4ADD003C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50545A-6206-C8DE-C672-460159322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En este caso, la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de localidad se inserta como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r>
              <a:rPr lang="es-ES" dirty="0">
                <a:latin typeface="Algerian" panose="04020705040A02060702" pitchFamily="82" charset="0"/>
              </a:rPr>
              <a:t> en las tablas de sedes y clientes sustituyendo al nombre de la localidad.</a:t>
            </a:r>
          </a:p>
          <a:p>
            <a:endParaRPr lang="es-ES" dirty="0">
              <a:latin typeface="Algerian" panose="04020705040A02060702" pitchFamily="82" charset="0"/>
            </a:endParaRPr>
          </a:p>
          <a:p>
            <a:r>
              <a:rPr lang="es-ES" dirty="0">
                <a:latin typeface="Algerian" panose="04020705040A02060702" pitchFamily="82" charset="0"/>
              </a:rPr>
              <a:t>A su vez la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de provincia pasa como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r>
              <a:rPr lang="es-ES" dirty="0">
                <a:latin typeface="Algerian" panose="04020705040A02060702" pitchFamily="82" charset="0"/>
              </a:rPr>
              <a:t> a la tabla localidad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F523A59-2365-D31B-AC10-53E38398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905EE0-1ECF-539D-D631-13CE14B013D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4A3525-C57D-0676-48F5-A2F5B80F873B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01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9CF9-0772-7506-7DC4-65F1CDF7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BB28-462B-1485-3FC5-85DA03C2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Sedes/equipamientos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7C18AFC-80C6-50B6-AE71-B66E52185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6C4CBE-C819-C788-5EF7-733F53239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Como cada equipamiento sólo puede pertenecer a una sede paso la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de sede a la tabla equipamiento como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endParaRPr lang="es-ES" dirty="0">
              <a:latin typeface="Algerian" panose="04020705040A02060702" pitchFamily="82" charset="0"/>
            </a:endParaRP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5D86632-C96B-29D4-EDE2-66E06B186E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240CCEF-0992-1FDD-1850-C6C4718F5FEC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81074-F0C3-5726-3453-28C5FB1DA08B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7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CAC-60DF-0CCD-126C-596A6B3D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0B748-6602-3121-D673-9423728F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Equipamientos/empleados/miembros equipos/equipos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9C9606B-41C2-9C09-2CD1-A7FC20B83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217690-EED1-EACF-B964-B6B9F347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Para resolver esta relación como yo creía correcto creé dos tablas intermedias.</a:t>
            </a:r>
          </a:p>
          <a:p>
            <a:r>
              <a:rPr lang="es-ES" dirty="0">
                <a:latin typeface="Algerian" panose="04020705040A02060702" pitchFamily="82" charset="0"/>
              </a:rPr>
              <a:t>Las dos sirven para relacionar empleados con la ficha de revisión.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1C94B95-299F-E94C-A3C7-C379838192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5F75A0B-C3B2-168B-5436-137279200EED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54189F-8FAF-B5FB-1589-2FBE065F5773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7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C365F-19BD-EC41-5243-EB6204BC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E1A6-516F-AD3B-5D98-5031BDC9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Sedes/paquetes/oferta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B94DBF4-CFE3-DB77-4449-7AE34852D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570A6F-9208-AB8F-A94F-AC0AEAA4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Ya que la cardinalidad era 1:n en ambos sentidos generé una tabla intermedia, que indicaba que paquetes ofrecía cada sede y se formaba un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compuesta por dos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endParaRPr lang="es-ES" dirty="0">
              <a:latin typeface="Algerian" panose="04020705040A02060702" pitchFamily="82" charset="0"/>
            </a:endParaRP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A07F6E3-3306-A567-AC4C-68016B99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FE95812-84B8-B06E-8006-D4DCB719401A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7ABFC2-F4BD-9513-4308-0D7849EF6AD7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8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9BF1E-0FE8-85C3-FCD5-8BD1DAFF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7003268-4A33-5D4F-72DC-39FA3D91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978C6BB-69EB-F9C3-2AED-12DE4BCA3F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6006C7-3DA6-3809-5946-6886EFA93996}"/>
              </a:ext>
            </a:extLst>
          </p:cNvPr>
          <p:cNvSpPr/>
          <p:nvPr/>
        </p:nvSpPr>
        <p:spPr>
          <a:xfrm>
            <a:off x="0" y="522579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Nuestra empresa es una empresa turística que ofrece tanto paquetes de alojamiento como de actividades de aventura o de entretenimiento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06A67C-7F5F-750B-E529-0CBC193328B3}"/>
              </a:ext>
            </a:extLst>
          </p:cNvPr>
          <p:cNvSpPr/>
          <p:nvPr/>
        </p:nvSpPr>
        <p:spPr>
          <a:xfrm>
            <a:off x="-898835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74B30DE-F352-81B7-BFF5-BABDCE6E88EC}"/>
              </a:ext>
            </a:extLst>
          </p:cNvPr>
          <p:cNvSpPr/>
          <p:nvPr/>
        </p:nvSpPr>
        <p:spPr>
          <a:xfrm>
            <a:off x="-8988357" y="487123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F47EBC-C05E-BAE1-E8C6-B9644A51E91C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384973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B4AED-150B-28CA-426B-1840475E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BD8F3-6262-B3E4-7AE3-CC0FD5E0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Grupos/reservas/paquetes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C427D4D-A361-658F-92F4-947B59C1A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867C2B-A51B-0E55-58DE-A3F48E074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La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de grupos pasa como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r>
              <a:rPr lang="es-ES" dirty="0">
                <a:latin typeface="Algerian" panose="04020705040A02060702" pitchFamily="82" charset="0"/>
              </a:rPr>
              <a:t> a reservas.</a:t>
            </a:r>
          </a:p>
          <a:p>
            <a:r>
              <a:rPr lang="es-ES" dirty="0">
                <a:latin typeface="Algerian" panose="04020705040A02060702" pitchFamily="82" charset="0"/>
              </a:rPr>
              <a:t>Y ya que necesito saber que paquetes van incluidos en una reserva genero una tabla intermedia con los paquetes contratados por cada reserva.</a:t>
            </a:r>
          </a:p>
          <a:p>
            <a:r>
              <a:rPr lang="es-ES" dirty="0">
                <a:latin typeface="Algerian" panose="04020705040A02060702" pitchFamily="82" charset="0"/>
              </a:rPr>
              <a:t>La llamo actividad.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8DBFCD0-63BD-9778-3143-5F37BDF557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237A17B-5423-DF4D-8394-E610A846957E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424B42-B7C3-2417-5555-A6F629BA6EB4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3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106E4-B0E3-2E2B-89D7-9FE043E82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BCE2-0181-45C8-3CCF-E5F0D107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Sedes/paquetes/oferta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85551628-BF0E-A2C1-4D8C-25386A0F3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9DDDB0-EFE8-F58B-E2A2-BB83C57A0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Para saber que clientes forman parte de cuales grupos debo de generar una tabla intermedia.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03A99FD-6B0F-F198-0817-8191EEC2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DFD360-9F95-A9FA-0B6A-EFE090083604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818C3C-AAC6-AE07-ECA3-A567C723BF9A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7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B4DFF-01B3-51EB-9423-11668E78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D59CA-C7BB-90EB-8BA5-9932927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Agencias/reservas/paquetes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6D5BB30-CEBD-6430-9C9F-65224A7D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7F4B98-BC4A-866B-BA8D-5EA97962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De nuevo he de generar tablas intermedias dadas las cardinalidades de las diferentes relaciones.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24434E4-CCCF-F3FD-00C1-F8F6443E4C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105948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3BB22FA-5BD1-69B2-3A26-BEC158D0B191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B79A79-6838-3EC2-9BC2-AA0ADE7EDC0E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3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59CF-F57F-3FDA-1910-9AF0A7BD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50F07-45B3-BB2B-0C34-4C640AF6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Reservas y alojamientos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CABEBAE-161E-BF6E-E836-71CE9959B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33A29D-DEB8-3058-6FDF-90322D0EA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Como cada reserva sólo puede tener asignado un alojamiento la </a:t>
            </a:r>
            <a:r>
              <a:rPr lang="es-ES" dirty="0" err="1">
                <a:latin typeface="Algerian" panose="04020705040A02060702" pitchFamily="82" charset="0"/>
              </a:rPr>
              <a:t>pk</a:t>
            </a:r>
            <a:r>
              <a:rPr lang="es-ES" dirty="0">
                <a:latin typeface="Algerian" panose="04020705040A02060702" pitchFamily="82" charset="0"/>
              </a:rPr>
              <a:t> del alojamiento pasa como </a:t>
            </a:r>
            <a:r>
              <a:rPr lang="es-ES" dirty="0" err="1">
                <a:latin typeface="Algerian" panose="04020705040A02060702" pitchFamily="82" charset="0"/>
              </a:rPr>
              <a:t>fk</a:t>
            </a:r>
            <a:r>
              <a:rPr lang="es-ES" dirty="0">
                <a:latin typeface="Algerian" panose="04020705040A02060702" pitchFamily="82" charset="0"/>
              </a:rPr>
              <a:t> a la tabla reservas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E28836F-0D0C-ED9A-C3B9-F19977A038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105948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4EFE72-0A75-8FA1-6C9E-3871AFAAF7CF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BE8954-CD12-AC49-D1A3-67BDBD763599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0409A-2AAB-5E53-A38A-A9D7A7BC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31A15-23D4-C8DE-A884-5FF85B44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 y alojamientos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8A1EA4F-02FB-3166-BD33-A3B084481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7BDCBA-6C29-D322-CA24-A78EBE74E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Dado que los paquetes no siempre los vende la sede más cercana a un alojamiento que se va a ocupar, hay que indicar que sedes hacen la reserva de que alojamientos.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6B9ECD6-DA49-ACC6-0F53-4CEEC6FD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105948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27D48B6-B56F-70DB-B278-FD3EFF4F006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D64C6FB-7FBA-6874-4B84-758159066A9B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1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A96B-7E84-8555-AE7B-DDBFD2898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E5FBE-C984-507E-2FF0-5880462F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Sedes seguros grupos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312DE1B-46E9-0897-2C12-E1AE2ABF8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EE4258-EB69-1788-71AC-17EC79C74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Genero una tabla intermedia para asociar los seguros con las sedes y los grupos para resolver esta relación.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7F2E035-CAFC-EE06-1860-1A37658793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105948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5626FF-4F17-D9A4-6B1D-BDC41E0B5E3A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7056989-C5B5-4C51-5F6B-F0C0CEBDB2B5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0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A2033-7F29-E7DF-F3D1-7FFD36E2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39487-F4E9-2618-C93F-632F6FAC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" y="1447800"/>
            <a:ext cx="4476574" cy="1447800"/>
          </a:xfrm>
        </p:spPr>
        <p:txBody>
          <a:bodyPr/>
          <a:lstStyle/>
          <a:p>
            <a:r>
              <a:rPr lang="es-ES" sz="2000" dirty="0">
                <a:latin typeface="Algerian" panose="04020705040A02060702" pitchFamily="82" charset="0"/>
              </a:rPr>
              <a:t>Alquileres de vehículos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0C6F16A-7F25-A656-B63A-9A4C1D46F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725" y="1447801"/>
            <a:ext cx="6490100" cy="45770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63D0A9-CB5B-A3A4-6519-8D9C8230C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Todo lo relacionado con esta operación lo he podido resolver con una sola tabla intermedia, alquileres de vehículos.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767F38E-9CE7-1FCB-70D2-48A70E3D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105948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41E6C36-3161-2E24-5645-BB8AE21FDDA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4F2F9E-78A5-8543-ECBC-BC4A10543F52}"/>
              </a:ext>
            </a:extLst>
          </p:cNvPr>
          <p:cNvSpPr/>
          <p:nvPr/>
        </p:nvSpPr>
        <p:spPr>
          <a:xfrm>
            <a:off x="8651016" y="60914"/>
            <a:ext cx="32560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Modelo relacional</a:t>
            </a:r>
            <a:endParaRPr lang="es-ES" sz="2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nterfaz de usuario gráfica, Aplicación">
            <a:extLst>
              <a:ext uri="{FF2B5EF4-FFF2-40B4-BE49-F238E27FC236}">
                <a16:creationId xmlns:a16="http://schemas.microsoft.com/office/drawing/2014/main" id="{0BADC65F-F76A-24BE-1460-D1802F5A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100"/>
            <a:ext cx="12192000" cy="57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2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0FC0CF0-CD38-40F5-A32A-78DDE38A8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7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0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34B0-406E-E5B4-FCFA-8F40030B3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410580F-6443-FCC5-2CB5-0408D151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4895728" cy="4895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2303F23-EB74-59D9-3883-9DE27E97F849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77580BD-115F-5E21-2627-8B3F888CC62B}"/>
              </a:ext>
            </a:extLst>
          </p:cNvPr>
          <p:cNvSpPr/>
          <p:nvPr/>
        </p:nvSpPr>
        <p:spPr>
          <a:xfrm>
            <a:off x="0" y="522579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Como ya se dijo, se generan demasiadas tablas intermedias lo que hace que el trabajo sea más largo pero no por ello mejor </a:t>
            </a:r>
            <a:r>
              <a:rPr lang="es-ES" dirty="0" err="1">
                <a:latin typeface="Algerian" panose="04020705040A02060702" pitchFamily="82" charset="0"/>
              </a:rPr>
              <a:t>resueto</a:t>
            </a:r>
            <a:endParaRPr lang="es-ES" dirty="0">
              <a:latin typeface="Algerian" panose="04020705040A02060702" pitchFamily="82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39C4DD-B3A2-6EFD-7CC7-ABCBF45A16E4}"/>
              </a:ext>
            </a:extLst>
          </p:cNvPr>
          <p:cNvSpPr/>
          <p:nvPr/>
        </p:nvSpPr>
        <p:spPr>
          <a:xfrm>
            <a:off x="-898835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B5D0D93-5BCC-4DAE-6396-AF0B1E5200F9}"/>
              </a:ext>
            </a:extLst>
          </p:cNvPr>
          <p:cNvSpPr/>
          <p:nvPr/>
        </p:nvSpPr>
        <p:spPr>
          <a:xfrm>
            <a:off x="-8988357" y="487123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142CEC-0B49-851D-88CB-B85767EE6D02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3745636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6B40-882A-9491-E0DE-6CC9E33AA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976DB71-FDBA-703B-ADEA-CC7D4756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0E348F-A2FA-43D7-56C4-1561497F4884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488DDC-8805-99EF-78FF-989282701D31}"/>
              </a:ext>
            </a:extLst>
          </p:cNvPr>
          <p:cNvSpPr/>
          <p:nvPr/>
        </p:nvSpPr>
        <p:spPr>
          <a:xfrm>
            <a:off x="-7494104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Nuestra empresa es una empresa turística que ofrece tanto paquetes de alojamiento como de actividades de aventura o de entretenimiento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EB526D-A303-CCDE-A91C-7D3996306615}"/>
              </a:ext>
            </a:extLst>
          </p:cNvPr>
          <p:cNvSpPr/>
          <p:nvPr/>
        </p:nvSpPr>
        <p:spPr>
          <a:xfrm>
            <a:off x="-1702975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Cuenta con sedes en diferentes localidades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Cada sede ofrece una serie de paquetes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También pueden ser ofrecidos por 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Agencias externas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278C8EE-0390-9D86-3A9E-7C5A25BA6816}"/>
              </a:ext>
            </a:extLst>
          </p:cNvPr>
          <p:cNvSpPr/>
          <p:nvPr/>
        </p:nvSpPr>
        <p:spPr>
          <a:xfrm>
            <a:off x="-8988357" y="487123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5FDC930-C2BD-6377-E7D4-A937D89BD7EF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3481712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A55A-9BEC-7C09-67AC-97E0091B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20B96799-E76D-B837-171C-DDE99D6EAF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B3B640-1E9D-850A-0792-9928B81CD334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3830D21-3E23-B9DB-E8FF-67C6CE8D322D}"/>
              </a:ext>
            </a:extLst>
          </p:cNvPr>
          <p:cNvSpPr/>
          <p:nvPr/>
        </p:nvSpPr>
        <p:spPr>
          <a:xfrm>
            <a:off x="0" y="-143969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8152768-D52D-7BA6-5D51-2B317B8911FF}"/>
              </a:ext>
            </a:extLst>
          </p:cNvPr>
          <p:cNvSpPr/>
          <p:nvPr/>
        </p:nvSpPr>
        <p:spPr>
          <a:xfrm>
            <a:off x="1806707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Podría haber creado más claves propias en las tablas intermedia en vez de usar demasiadas claves compuestas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8050D4A-111F-7B35-F842-762C288DF684}"/>
              </a:ext>
            </a:extLst>
          </p:cNvPr>
          <p:cNvSpPr/>
          <p:nvPr/>
        </p:nvSpPr>
        <p:spPr>
          <a:xfrm>
            <a:off x="1601821" y="6858000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Muchas de las relaciones tienen atributos propios que no se tuvieron en cuenta al hacer el diseño del diagrama o no tenerlas en cuenta como entidades débiles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Luego eso genera un mayor número de tablas intermedias al pasarlo al modelo relacional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BCE519-3262-BAD0-2974-DF392B5D48CF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4086157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F882-4E94-9AC4-A3F5-2A5661915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06A883E-26D6-A9FB-0178-8F4A2708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23" y="14003"/>
            <a:ext cx="6783083" cy="6783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C6783A2-7A83-1DAA-9F68-900772CCB75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F8310D8-68E2-C1C9-0072-3E92C1D6AC34}"/>
              </a:ext>
            </a:extLst>
          </p:cNvPr>
          <p:cNvSpPr/>
          <p:nvPr/>
        </p:nvSpPr>
        <p:spPr>
          <a:xfrm>
            <a:off x="0" y="-143969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D5FE07-8AE6-4DFE-306A-22C5F0CEF95E}"/>
              </a:ext>
            </a:extLst>
          </p:cNvPr>
          <p:cNvSpPr/>
          <p:nvPr/>
        </p:nvSpPr>
        <p:spPr>
          <a:xfrm>
            <a:off x="12192000" y="2831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se crean muchas relaciones 1:n, lo que a la larga supone más trabajo al pasarlo al modelo relacional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Existen varios casos en los que una sola entidad se relaciona con varias con cardinalidades de 1:n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24A44A9-5BD7-F7DF-C818-CC9D0BD526AC}"/>
              </a:ext>
            </a:extLst>
          </p:cNvPr>
          <p:cNvSpPr/>
          <p:nvPr/>
        </p:nvSpPr>
        <p:spPr>
          <a:xfrm>
            <a:off x="1708501" y="4833531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Muchas veces menos es más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B4E894-E192-2CE0-4073-0447328A5ED2}"/>
              </a:ext>
            </a:extLst>
          </p:cNvPr>
          <p:cNvSpPr/>
          <p:nvPr/>
        </p:nvSpPr>
        <p:spPr>
          <a:xfrm>
            <a:off x="8357668" y="60914"/>
            <a:ext cx="3842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Análisis del diagrama</a:t>
            </a:r>
          </a:p>
        </p:txBody>
      </p:sp>
    </p:spTree>
    <p:extLst>
      <p:ext uri="{BB962C8B-B14F-4D97-AF65-F5344CB8AC3E}">
        <p14:creationId xmlns:p14="http://schemas.microsoft.com/office/powerpoint/2010/main" val="120746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B2ABC-FA24-335C-C0E8-4D7BD850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872E57A-3A91-39B4-DE26-76C43D48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58" y="37458"/>
            <a:ext cx="6783083" cy="6783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4A2934E-59F5-5FAE-BFF1-B81ABDC89BE0}"/>
              </a:ext>
            </a:extLst>
          </p:cNvPr>
          <p:cNvSpPr/>
          <p:nvPr/>
        </p:nvSpPr>
        <p:spPr>
          <a:xfrm>
            <a:off x="3609767" y="2875002"/>
            <a:ext cx="47479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latin typeface="Algerian" panose="04020705040A02060702" pitchFamily="82" charset="0"/>
              </a:rPr>
              <a:t>viajeros</a:t>
            </a:r>
            <a:endParaRPr lang="es-ES" sz="66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C9F4E54-5C74-13C6-7CFF-7B5827283A7D}"/>
              </a:ext>
            </a:extLst>
          </p:cNvPr>
          <p:cNvSpPr/>
          <p:nvPr/>
        </p:nvSpPr>
        <p:spPr>
          <a:xfrm>
            <a:off x="0" y="-143969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Es difícil de ver incluso sin atributos mostrándose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Al ser la descripción demasiado vaga o amplia implica que se generen demasiados casos que hay que tener después en cuenta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3DD6BE0-1D93-54B3-1EBE-EC434D806C1D}"/>
              </a:ext>
            </a:extLst>
          </p:cNvPr>
          <p:cNvSpPr/>
          <p:nvPr/>
        </p:nvSpPr>
        <p:spPr>
          <a:xfrm>
            <a:off x="12192000" y="2831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se crean muchas relaciones 1:n, lo que a la larga supone más trabajo al pasarlo al modelo relacional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Existen varios casos en los que una sola entidad se relaciona con varias con cardinalidades de 1:n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E687083-95B2-673E-7B1D-5FEC98D72534}"/>
              </a:ext>
            </a:extLst>
          </p:cNvPr>
          <p:cNvSpPr/>
          <p:nvPr/>
        </p:nvSpPr>
        <p:spPr>
          <a:xfrm>
            <a:off x="1815181" y="6858000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Muchas veces menos es más</a:t>
            </a:r>
          </a:p>
        </p:txBody>
      </p:sp>
    </p:spTree>
    <p:extLst>
      <p:ext uri="{BB962C8B-B14F-4D97-AF65-F5344CB8AC3E}">
        <p14:creationId xmlns:p14="http://schemas.microsoft.com/office/powerpoint/2010/main" val="1875142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3E1-17CD-66BD-7ECF-DB919B8D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6279588-A131-1C2B-18B6-E90A27BF34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557D800-878F-C89B-A8B2-12CBF94F311D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F700BC-7C68-BFFC-496A-57444DA901A3}"/>
              </a:ext>
            </a:extLst>
          </p:cNvPr>
          <p:cNvSpPr/>
          <p:nvPr/>
        </p:nvSpPr>
        <p:spPr>
          <a:xfrm>
            <a:off x="-7494104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Nuestra empresa es una empresa turística que ofrece tanto paquetes de alojamiento como de actividades de aventura o de entretenimiento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7351726-C811-49C5-BF30-E32AE6DD84DF}"/>
              </a:ext>
            </a:extLst>
          </p:cNvPr>
          <p:cNvSpPr/>
          <p:nvPr/>
        </p:nvSpPr>
        <p:spPr>
          <a:xfrm>
            <a:off x="11386860" y="270915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Cuenta con sedes en diferentes localidades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Cada sede ofrece una serie de paquetes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También pueden ser ofrecidos por 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Agencias externas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E41CD56-9BF1-3BCA-7CF7-F817ED33A4E8}"/>
              </a:ext>
            </a:extLst>
          </p:cNvPr>
          <p:cNvSpPr/>
          <p:nvPr/>
        </p:nvSpPr>
        <p:spPr>
          <a:xfrm>
            <a:off x="-689183" y="4833531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lgerian" panose="04020705040A02060702" pitchFamily="82" charset="0"/>
              </a:rPr>
              <a:t>A pesar de que todo gira en torno a las sedes, la actividad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De la empresa implica la contratación y especialización de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Personal, como la contratación de otros servicios</a:t>
            </a:r>
          </a:p>
          <a:p>
            <a:pPr algn="ctr"/>
            <a:r>
              <a:rPr lang="es-ES" dirty="0">
                <a:latin typeface="Algerian" panose="04020705040A02060702" pitchFamily="82" charset="0"/>
              </a:rPr>
              <a:t>adicionales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D197FC0-D46E-50C5-8D62-A0E63E16E5B6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168426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4F92C9A-5557-6A21-6C27-0E726ED5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9D2EEC-C17E-6F25-C42D-FA3BB2D1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F11B29-1404-9537-2B0F-B770C6C7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11" y="6003549"/>
            <a:ext cx="2940050" cy="576262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B9BBE8-2BCB-EF3D-26D8-FA410134377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5825" y="5188274"/>
            <a:ext cx="2940050" cy="659189"/>
          </a:xfrm>
        </p:spPr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Entidad central y principal de nuestro ejemplo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8F47A4-8D29-5B91-261C-45CE8DA0A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0737" y="5271201"/>
            <a:ext cx="2930525" cy="576262"/>
          </a:xfrm>
        </p:spPr>
        <p:txBody>
          <a:bodyPr/>
          <a:lstStyle/>
          <a:p>
            <a:endParaRPr lang="es-ES" sz="1800" dirty="0">
              <a:latin typeface="Algerian" panose="04020705040A02060702" pitchFamily="82" charset="0"/>
            </a:endParaRPr>
          </a:p>
        </p:txBody>
      </p:sp>
      <p:pic>
        <p:nvPicPr>
          <p:cNvPr id="22" name="Marcador de posición de imagen 21" descr="Texto&#10;&#10;Descripción generada automáticamente con confianza baja">
            <a:extLst>
              <a:ext uri="{FF2B5EF4-FFF2-40B4-BE49-F238E27FC236}">
                <a16:creationId xmlns:a16="http://schemas.microsoft.com/office/drawing/2014/main" id="{09F9DC1C-998E-A06F-F9EB-C44A036EDED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 b="7323"/>
          <a:stretch>
            <a:fillRect/>
          </a:stretch>
        </p:blipFill>
        <p:spPr>
          <a:xfrm>
            <a:off x="4562475" y="2206625"/>
            <a:ext cx="3067050" cy="2795588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C8FB0A-7334-54D2-B959-E2469FE4D82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626856" y="5961115"/>
            <a:ext cx="2934406" cy="659189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Entidad de los empleados</a:t>
            </a:r>
          </a:p>
          <a:p>
            <a:r>
              <a:rPr lang="es-ES" dirty="0">
                <a:latin typeface="Algerian" panose="04020705040A02060702" pitchFamily="82" charset="0"/>
              </a:rPr>
              <a:t>Genera una relación de herencia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26061BE-5657-584F-07E5-0D591DDDC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4765" y="5229737"/>
            <a:ext cx="2932113" cy="576262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24" name="Marcador de posición de imagen 23" descr="Tabla&#10;&#10;Descripción generada automáticamente">
            <a:extLst>
              <a:ext uri="{FF2B5EF4-FFF2-40B4-BE49-F238E27FC236}">
                <a16:creationId xmlns:a16="http://schemas.microsoft.com/office/drawing/2014/main" id="{69254726-61C2-C04D-2398-017382D43E0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7864475" y="2206625"/>
            <a:ext cx="3303588" cy="2795588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81000E3-E8A4-D5FE-7CE9-93F404F78CF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4765" y="5146810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Dado que los empleados se especializan, pertenecen a un departamento concreto</a:t>
            </a:r>
          </a:p>
        </p:txBody>
      </p:sp>
      <p:pic>
        <p:nvPicPr>
          <p:cNvPr id="20" name="Marcador de posición de imagen 19" descr="Imagen que contiene Tabla&#10;&#10;Descripción generada automáticamente">
            <a:extLst>
              <a:ext uri="{FF2B5EF4-FFF2-40B4-BE49-F238E27FC236}">
                <a16:creationId xmlns:a16="http://schemas.microsoft.com/office/drawing/2014/main" id="{BD881636-5133-E228-CD5F-64FD61C979C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5" b="9835"/>
          <a:stretch>
            <a:fillRect/>
          </a:stretch>
        </p:blipFill>
        <p:spPr>
          <a:xfrm>
            <a:off x="652463" y="2209800"/>
            <a:ext cx="3773487" cy="2792413"/>
          </a:xfrm>
        </p:spPr>
      </p:pic>
    </p:spTree>
    <p:extLst>
      <p:ext uri="{BB962C8B-B14F-4D97-AF65-F5344CB8AC3E}">
        <p14:creationId xmlns:p14="http://schemas.microsoft.com/office/powerpoint/2010/main" val="268822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8AAFF-5840-9114-BE34-313213D7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CAA41ADD-96F9-5684-1B84-0A4C0E31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AB012B-01DE-9500-BBF8-01AE7F7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7E03A6-2C83-5E07-C1DE-5DBD651A9FC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5825" y="5188274"/>
            <a:ext cx="2940050" cy="659189"/>
          </a:xfrm>
        </p:spPr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Las sedes los ofrecen como productos</a:t>
            </a:r>
          </a:p>
        </p:txBody>
      </p:sp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63E63BF9-1A77-4543-DAFC-9B711F9AF19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5" b="7075"/>
          <a:stretch/>
        </p:blipFill>
        <p:spPr>
          <a:xfrm>
            <a:off x="4562475" y="2206625"/>
            <a:ext cx="3067050" cy="2795588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A8643BA-1D6F-F8FB-6977-3EFC6585AC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626856" y="5961115"/>
            <a:ext cx="2934406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Los clientes contratan paquetes poniéndose en contacto con las sedes</a:t>
            </a:r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C1AB530A-8C63-8762-0FA6-1BB08F09DA2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b="1729"/>
          <a:stretch/>
        </p:blipFill>
        <p:spPr>
          <a:xfrm>
            <a:off x="7864475" y="2206625"/>
            <a:ext cx="3303588" cy="2795588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99E1785-6237-90DC-BA9B-21F4CDF86B0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0881" y="5188273"/>
            <a:ext cx="2935997" cy="659189"/>
          </a:xfrm>
        </p:spPr>
        <p:txBody>
          <a:bodyPr>
            <a:normAutofit fontScale="92500"/>
          </a:bodyPr>
          <a:lstStyle/>
          <a:p>
            <a:r>
              <a:rPr lang="es-ES" dirty="0">
                <a:latin typeface="Algerian" panose="04020705040A02060702" pitchFamily="82" charset="0"/>
              </a:rPr>
              <a:t>Cuando los clientes contratan servicios generan reservas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2089E0F7-C45C-0802-BF7B-2BD248D4CF7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5" b="8375"/>
          <a:stretch/>
        </p:blipFill>
        <p:spPr>
          <a:xfrm>
            <a:off x="652463" y="2209800"/>
            <a:ext cx="3773487" cy="2792413"/>
          </a:xfrm>
        </p:spPr>
      </p:pic>
    </p:spTree>
    <p:extLst>
      <p:ext uri="{BB962C8B-B14F-4D97-AF65-F5344CB8AC3E}">
        <p14:creationId xmlns:p14="http://schemas.microsoft.com/office/powerpoint/2010/main" val="223581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19C64-BABF-7EAA-2142-DC134D1A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155CBE7-62FE-A0E6-34B6-4F912A00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375A58-34ED-A81A-6816-0B26E9B9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09DB7A-1395-D91F-2C75-25B383E8660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5825" y="5188274"/>
            <a:ext cx="2940050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Los clientes siempre forman grupos, ya sea de 1 o mas miembros</a:t>
            </a:r>
          </a:p>
        </p:txBody>
      </p:sp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B96216CD-4327-BA80-7C72-B4E976C9324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 b="7323"/>
          <a:stretch/>
        </p:blipFill>
        <p:spPr>
          <a:xfrm>
            <a:off x="4562475" y="2206625"/>
            <a:ext cx="3067050" cy="2795588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F16EBB5-420E-1BA8-9853-48E3C1CCA7B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626856" y="5961115"/>
            <a:ext cx="2934406" cy="659189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Los grupos de clientes necesitan alojamiento, que es contratado por agencias o sedes</a:t>
            </a:r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A6E8E66D-7F40-6C1B-5F9B-3FB60B770E0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4905"/>
          <a:stretch/>
        </p:blipFill>
        <p:spPr>
          <a:xfrm>
            <a:off x="7864475" y="2206625"/>
            <a:ext cx="3303588" cy="2795588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42A702F-5F9F-BCAC-EA09-8F50A692D09B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0881" y="5188273"/>
            <a:ext cx="2935997" cy="659189"/>
          </a:xfrm>
        </p:spPr>
        <p:txBody>
          <a:bodyPr>
            <a:normAutofit fontScale="77500" lnSpcReduction="2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En algunos casos es necesario contratar también seguros tanto para clientes como vehículos o equipamiento propio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D9638F1-4533-647F-AE57-C23189323E9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r="7458"/>
          <a:stretch/>
        </p:blipFill>
        <p:spPr>
          <a:xfrm>
            <a:off x="554038" y="2209800"/>
            <a:ext cx="3773487" cy="2792413"/>
          </a:xfrm>
          <a:prstGeom prst="roundRect">
            <a:avLst>
              <a:gd name="adj" fmla="val 465"/>
            </a:avLst>
          </a:prstGeom>
        </p:spPr>
      </p:pic>
    </p:spTree>
    <p:extLst>
      <p:ext uri="{BB962C8B-B14F-4D97-AF65-F5344CB8AC3E}">
        <p14:creationId xmlns:p14="http://schemas.microsoft.com/office/powerpoint/2010/main" val="354516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DBB3-C24C-1C28-49C4-80651769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27731E6-A472-7604-44DC-352A07053A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FF9CFA-667C-B9FC-3809-D047E1B7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5E1E50-F2C4-6A85-1EB4-D242787BB72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5825" y="5188274"/>
            <a:ext cx="2940050" cy="659189"/>
          </a:xfrm>
        </p:spPr>
        <p:txBody>
          <a:bodyPr>
            <a:normAutofit fontScale="77500" lnSpcReduction="2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A veces se deben alquilar vehículos, tanto para transporte como para actividades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A4AFB74-4068-E835-975A-F630F9D343D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626856" y="5961115"/>
            <a:ext cx="2934406" cy="659189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Los vehículos pueden ser de distintos tipos, dependiendo de la actividad que se desee realizar</a:t>
            </a:r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585D4AB2-346A-F7AC-F660-8502822D4BC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r="2514"/>
          <a:stretch/>
        </p:blipFill>
        <p:spPr>
          <a:xfrm>
            <a:off x="7864475" y="2206625"/>
            <a:ext cx="3303588" cy="2795588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095528D-A910-AB40-F239-818DF7DA4213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0881" y="5188273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El equipamiento, puede ser también dedicado a actividades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2347F484-01E7-30F4-03A4-B5837670257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5" b="10565"/>
          <a:stretch/>
        </p:blipFill>
        <p:spPr>
          <a:xfrm>
            <a:off x="554038" y="2209800"/>
            <a:ext cx="3773487" cy="2792413"/>
          </a:xfrm>
          <a:prstGeom prst="roundRect">
            <a:avLst>
              <a:gd name="adj" fmla="val 465"/>
            </a:avLst>
          </a:prstGeom>
        </p:spPr>
      </p:pic>
      <p:pic>
        <p:nvPicPr>
          <p:cNvPr id="14" name="Marcador de posición de imagen 13" descr="Tabla&#10;&#10;Descripción generada automáticamente">
            <a:extLst>
              <a:ext uri="{FF2B5EF4-FFF2-40B4-BE49-F238E27FC236}">
                <a16:creationId xmlns:a16="http://schemas.microsoft.com/office/drawing/2014/main" id="{A395F043-52A6-B7CC-968C-E1A885F132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5" b="13775"/>
          <a:stretch>
            <a:fillRect/>
          </a:stretch>
        </p:blipFill>
        <p:spPr>
          <a:xfrm>
            <a:off x="4626856" y="2206625"/>
            <a:ext cx="2930525" cy="1524000"/>
          </a:xfrm>
        </p:spPr>
      </p:pic>
    </p:spTree>
    <p:extLst>
      <p:ext uri="{BB962C8B-B14F-4D97-AF65-F5344CB8AC3E}">
        <p14:creationId xmlns:p14="http://schemas.microsoft.com/office/powerpoint/2010/main" val="6317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8A336-8B5A-7789-D9C3-0CEEB47F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5164D1B-DC6B-7FD4-7994-AB349FDD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3C6DFF-0B1B-A866-FA02-54055386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lgerian" panose="04020705040A02060702" pitchFamily="82" charset="0"/>
              </a:rPr>
              <a:t>Análisis de las entidades iniciales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0F4D8F-2B97-007C-49F1-7CACF066280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321869" y="4345564"/>
            <a:ext cx="2940050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En algunos casos son agencias externas las que gestionan las reservas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1593041-F72F-2CC1-02EB-D477FDC4897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32430" y="4043806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lgerian" panose="04020705040A02060702" pitchFamily="82" charset="0"/>
              </a:rPr>
              <a:t>El equipamiento debe de ser revisado periódicamente por nuestros técnicos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5B97F604-907D-215C-7A06-5BB2283B54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 b="7788"/>
          <a:stretch/>
        </p:blipFill>
        <p:spPr>
          <a:xfrm>
            <a:off x="1321869" y="2313552"/>
            <a:ext cx="2484853" cy="1838813"/>
          </a:xfrm>
          <a:prstGeom prst="roundRect">
            <a:avLst>
              <a:gd name="adj" fmla="val 465"/>
            </a:avLst>
          </a:prstGeom>
        </p:spPr>
      </p:pic>
      <p:pic>
        <p:nvPicPr>
          <p:cNvPr id="19" name="Imagen 18" descr="Tabla&#10;&#10;Descripción generada automáticamente">
            <a:extLst>
              <a:ext uri="{FF2B5EF4-FFF2-40B4-BE49-F238E27FC236}">
                <a16:creationId xmlns:a16="http://schemas.microsoft.com/office/drawing/2014/main" id="{BDD178E5-6FED-C809-BFCA-8DCB955E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30" y="2198400"/>
            <a:ext cx="2705700" cy="17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00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231</TotalTime>
  <Words>1260</Words>
  <Application>Microsoft Office PowerPoint</Application>
  <PresentationFormat>Panorámica</PresentationFormat>
  <Paragraphs>143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Algerian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Análisis de las entidades iniciales</vt:lpstr>
      <vt:lpstr>Análisis de las entidades iniciales</vt:lpstr>
      <vt:lpstr>Análisis de las entidades iniciales</vt:lpstr>
      <vt:lpstr>Análisis de las entidades iniciales</vt:lpstr>
      <vt:lpstr>Análisis de las entidades iniciales</vt:lpstr>
      <vt:lpstr>Análisis de las entidades iniciales</vt:lpstr>
      <vt:lpstr>Presentación de PowerPoint</vt:lpstr>
      <vt:lpstr>Presentación de PowerPoint</vt:lpstr>
      <vt:lpstr>Presentación de PowerPoint</vt:lpstr>
      <vt:lpstr>Presentación de PowerPoint</vt:lpstr>
      <vt:lpstr>Sedes/empleados/dpto</vt:lpstr>
      <vt:lpstr>Sedes/clientes/localidad</vt:lpstr>
      <vt:lpstr>Sedes/equipamientos</vt:lpstr>
      <vt:lpstr>Equipamientos/empleados/miembros equipos/equipos</vt:lpstr>
      <vt:lpstr>Sedes/paquetes/oferta</vt:lpstr>
      <vt:lpstr>Grupos/reservas/paquetes</vt:lpstr>
      <vt:lpstr>Sedes/paquetes/oferta</vt:lpstr>
      <vt:lpstr>Agencias/reservas/paquetes</vt:lpstr>
      <vt:lpstr>Reservas y alojamientos</vt:lpstr>
      <vt:lpstr>Sedes y alojamientos</vt:lpstr>
      <vt:lpstr>Sedes seguros grupos</vt:lpstr>
      <vt:lpstr>Alquileres de vehículos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Sainz Sainz</dc:creator>
  <cp:lastModifiedBy>Alejandro Sainz Sainz</cp:lastModifiedBy>
  <cp:revision>2</cp:revision>
  <dcterms:created xsi:type="dcterms:W3CDTF">2024-11-14T18:21:13Z</dcterms:created>
  <dcterms:modified xsi:type="dcterms:W3CDTF">2024-11-14T22:12:43Z</dcterms:modified>
</cp:coreProperties>
</file>